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9" r:id="rId4"/>
    <p:sldId id="260" r:id="rId5"/>
    <p:sldId id="261" r:id="rId6"/>
    <p:sldId id="289" r:id="rId7"/>
    <p:sldId id="290" r:id="rId8"/>
    <p:sldId id="291" r:id="rId9"/>
    <p:sldId id="276" r:id="rId10"/>
    <p:sldId id="277" r:id="rId11"/>
    <p:sldId id="292" r:id="rId12"/>
    <p:sldId id="279" r:id="rId13"/>
    <p:sldId id="280" r:id="rId14"/>
    <p:sldId id="281" r:id="rId15"/>
    <p:sldId id="285" r:id="rId16"/>
    <p:sldId id="286" r:id="rId17"/>
    <p:sldId id="262" r:id="rId18"/>
    <p:sldId id="293" r:id="rId19"/>
    <p:sldId id="283" r:id="rId20"/>
    <p:sldId id="282" r:id="rId21"/>
    <p:sldId id="308" r:id="rId22"/>
    <p:sldId id="294" r:id="rId23"/>
    <p:sldId id="297" r:id="rId24"/>
    <p:sldId id="298" r:id="rId25"/>
    <p:sldId id="299" r:id="rId26"/>
    <p:sldId id="300" r:id="rId27"/>
    <p:sldId id="307" r:id="rId2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 varScale="1">
        <p:scale>
          <a:sx n="62" d="100"/>
          <a:sy n="62" d="100"/>
        </p:scale>
        <p:origin x="140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94825-6EFF-438C-A358-D098EC44C627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8EE43-5896-4274-BD9E-E7AE8F1C2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646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A0A7A-2446-6E4F-89F6-2D98ECF85BF5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1C0AE-8337-A648-9E43-F3CCA848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Reading: </a:t>
            </a:r>
          </a:p>
          <a:p>
            <a:r>
              <a:rPr lang="en-US" dirty="0"/>
              <a:t>DNA relatedness among the </a:t>
            </a:r>
            <a:r>
              <a:rPr lang="en-US" dirty="0" err="1"/>
              <a:t>pathovars</a:t>
            </a:r>
            <a:r>
              <a:rPr lang="en-US" dirty="0"/>
              <a:t> of Pseudomonas </a:t>
            </a:r>
            <a:r>
              <a:rPr lang="en-US" dirty="0" err="1"/>
              <a:t>syringae</a:t>
            </a:r>
            <a:r>
              <a:rPr lang="en-US" dirty="0"/>
              <a:t> and description of Pseudomonas </a:t>
            </a:r>
            <a:r>
              <a:rPr lang="en-US" dirty="0" err="1"/>
              <a:t>tremae</a:t>
            </a:r>
            <a:r>
              <a:rPr lang="en-US" dirty="0"/>
              <a:t> sp. </a:t>
            </a:r>
            <a:r>
              <a:rPr lang="en-US" dirty="0" err="1"/>
              <a:t>nov.</a:t>
            </a:r>
            <a:r>
              <a:rPr lang="en-US" dirty="0"/>
              <a:t> and Pseudomonas </a:t>
            </a:r>
            <a:r>
              <a:rPr lang="en-US" dirty="0" err="1"/>
              <a:t>cannabina</a:t>
            </a:r>
            <a:r>
              <a:rPr lang="en-US" dirty="0"/>
              <a:t> sp. </a:t>
            </a:r>
            <a:r>
              <a:rPr lang="en-US" dirty="0" err="1"/>
              <a:t>nov.</a:t>
            </a:r>
            <a:r>
              <a:rPr lang="en-US" dirty="0"/>
              <a:t> (ex </a:t>
            </a:r>
            <a:r>
              <a:rPr lang="en-US" dirty="0" err="1"/>
              <a:t>Sutic</a:t>
            </a:r>
            <a:r>
              <a:rPr lang="en-US" dirty="0"/>
              <a:t> and Dowson 1959)</a:t>
            </a:r>
          </a:p>
          <a:p>
            <a:r>
              <a:rPr lang="en-US" dirty="0"/>
              <a:t>Authors: L. </a:t>
            </a:r>
            <a:r>
              <a:rPr lang="en-US" dirty="0" err="1"/>
              <a:t>Gardan</a:t>
            </a:r>
            <a:r>
              <a:rPr lang="en-US" dirty="0"/>
              <a:t>,  H. </a:t>
            </a:r>
            <a:r>
              <a:rPr lang="en-US" dirty="0" err="1"/>
              <a:t>Shafik</a:t>
            </a:r>
            <a:r>
              <a:rPr lang="en-US" dirty="0"/>
              <a:t>,  S. </a:t>
            </a:r>
            <a:r>
              <a:rPr lang="en-US" dirty="0" err="1"/>
              <a:t>Belouin</a:t>
            </a:r>
            <a:r>
              <a:rPr lang="en-US" dirty="0"/>
              <a:t>,  R. </a:t>
            </a:r>
            <a:r>
              <a:rPr lang="en-US" dirty="0" err="1"/>
              <a:t>Broch</a:t>
            </a:r>
            <a:r>
              <a:rPr lang="en-US" dirty="0"/>
              <a:t>,  F. </a:t>
            </a:r>
            <a:r>
              <a:rPr lang="en-US" dirty="0" err="1"/>
              <a:t>Grimont</a:t>
            </a:r>
            <a:r>
              <a:rPr lang="en-US" dirty="0"/>
              <a:t>, P. A. D. </a:t>
            </a:r>
            <a:r>
              <a:rPr lang="en-US" dirty="0" err="1"/>
              <a:t>Grimont</a:t>
            </a:r>
            <a:endParaRPr lang="en-US" dirty="0"/>
          </a:p>
          <a:p>
            <a:r>
              <a:rPr lang="en-US" dirty="0"/>
              <a:t>Author for correspondence: L. </a:t>
            </a:r>
            <a:r>
              <a:rPr lang="en-US" dirty="0" err="1"/>
              <a:t>Gardan</a:t>
            </a:r>
            <a:r>
              <a:rPr lang="en-US" dirty="0"/>
              <a:t>. Tel: +33 02 41 22 57 29. Fax: +33 02 41 22 57 05. e-mail: </a:t>
            </a:r>
            <a:r>
              <a:rPr lang="en-US" dirty="0" err="1"/>
              <a:t>gardan@angers.inra.fr</a:t>
            </a:r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J </a:t>
            </a:r>
            <a:r>
              <a:rPr lang="en-US" dirty="0" err="1"/>
              <a:t>Syst</a:t>
            </a:r>
            <a:r>
              <a:rPr lang="en-US" dirty="0"/>
              <a:t>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Microbiol</a:t>
            </a:r>
            <a:r>
              <a:rPr lang="en-US" dirty="0"/>
              <a:t>, April 1999 49: 469-478, </a:t>
            </a:r>
            <a:r>
              <a:rPr lang="en-US" dirty="0" err="1"/>
              <a:t>doi</a:t>
            </a:r>
            <a:r>
              <a:rPr lang="en-US" dirty="0"/>
              <a:t>: 10.1099/00207713-49-2-469</a:t>
            </a:r>
          </a:p>
          <a:p>
            <a:r>
              <a:rPr lang="en-US" dirty="0"/>
              <a:t>Subject: New Taxa - </a:t>
            </a:r>
            <a:r>
              <a:rPr lang="en-US" dirty="0" err="1"/>
              <a:t>Proteobacteria</a:t>
            </a:r>
            <a:endParaRPr lang="en-US" dirty="0"/>
          </a:p>
          <a:p>
            <a:r>
              <a:rPr lang="en-US" dirty="0"/>
              <a:t>Published Online: 01/04/1999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1C0AE-8337-A648-9E43-F3CCA848BB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4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1C0AE-8337-A648-9E43-F3CCA848BB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5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5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9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6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7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5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9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7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3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8D8A-E67B-1442-AE11-CE89E04E050D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20596-5EFB-2F47-ACA6-B382A902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6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774" y="-27384"/>
            <a:ext cx="7912499" cy="1470025"/>
          </a:xfrm>
        </p:spPr>
        <p:txBody>
          <a:bodyPr>
            <a:no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A Practical Study of Arabidopsis:</a:t>
            </a:r>
            <a:br>
              <a:rPr lang="en-US" sz="2400" i="1" dirty="0">
                <a:latin typeface="Arial"/>
                <a:cs typeface="Arial"/>
              </a:rPr>
            </a:br>
            <a:r>
              <a:rPr lang="en-US" sz="2400" b="1" i="1" dirty="0">
                <a:latin typeface="Arial"/>
                <a:cs typeface="Arial"/>
              </a:rPr>
              <a:t>Pseudomonas</a:t>
            </a:r>
            <a:r>
              <a:rPr lang="en-US" sz="2400" b="1" dirty="0">
                <a:latin typeface="Arial"/>
                <a:cs typeface="Arial"/>
              </a:rPr>
              <a:t> Infection in Plant-Microbe Interactions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9280"/>
            <a:ext cx="6400800" cy="746258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Dr. Pingtao Ding</a:t>
            </a:r>
            <a:r>
              <a:rPr lang="zh-CN" alt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endParaRPr lang="en-GB" altLang="zh-CN" sz="20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Jonathan Jones Group @ 2017 TSL Summer School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75" y="1124744"/>
            <a:ext cx="9170939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24744"/>
            <a:ext cx="5521424" cy="5331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Katagiri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2002 Arabidopsis Book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Spray inoculation of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55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07" y="1196752"/>
            <a:ext cx="7244212" cy="4824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/>
                <a:cs typeface="Arial"/>
              </a:rPr>
              <a:t>Yao &amp; Withers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2013 Chapter 6, </a:t>
            </a:r>
            <a:r>
              <a:rPr lang="en-US" sz="1400" dirty="0" err="1">
                <a:latin typeface="Arial"/>
                <a:cs typeface="Arial"/>
              </a:rPr>
              <a:t>Jasmonate</a:t>
            </a:r>
            <a:r>
              <a:rPr lang="en-US" sz="1400" dirty="0">
                <a:latin typeface="Arial"/>
                <a:cs typeface="Arial"/>
              </a:rPr>
              <a:t> Signaling: Methods &amp; Protocols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Dipping &amp; Spray inoculation of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3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n external file that holds a picture, illustration, etc.&#10;Object name is i1543-8120-20-1-1-f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98" y="1281460"/>
            <a:ext cx="8609404" cy="410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Vacuum inoculation of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Katagiri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2002 Arabidopsis Book</a:t>
            </a:r>
            <a:endParaRPr lang="en-US" sz="1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76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64" y="993552"/>
            <a:ext cx="4361284" cy="554694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Vacuum inoculation of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Katagiri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2002 Arabidopsis Book</a:t>
            </a:r>
            <a:endParaRPr lang="en-US" sz="1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248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93428"/>
            <a:ext cx="3586212" cy="478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993428"/>
            <a:ext cx="3586212" cy="47816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Qualify and quantify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Katagiri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2002 Arabidopsis Book</a:t>
            </a:r>
            <a:endParaRPr lang="en-US" sz="1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74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Flooding inoculation of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http://www.plantmethods.com/content/figures/1746-4811-7-32-1-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5" t="65808" r="18475"/>
          <a:stretch/>
        </p:blipFill>
        <p:spPr bwMode="auto">
          <a:xfrm>
            <a:off x="5498604" y="1916051"/>
            <a:ext cx="3168352" cy="322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plantmethods.com/content/figures/1746-4811-7-32-1-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1" t="3733" r="3123" b="49494"/>
          <a:stretch/>
        </p:blipFill>
        <p:spPr bwMode="auto">
          <a:xfrm>
            <a:off x="431304" y="1006749"/>
            <a:ext cx="489654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Ishiga</a:t>
            </a:r>
            <a:r>
              <a:rPr lang="en-US" sz="1400" dirty="0">
                <a:latin typeface="Arial"/>
                <a:cs typeface="Arial"/>
              </a:rPr>
              <a:t> &amp; </a:t>
            </a:r>
            <a:r>
              <a:rPr lang="en-US" sz="1400" dirty="0" err="1">
                <a:latin typeface="Arial"/>
                <a:cs typeface="Arial"/>
              </a:rPr>
              <a:t>Ishiga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2011 Plant Methods</a:t>
            </a:r>
            <a:endParaRPr lang="en-US" sz="1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329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GFP/Luciferase labeled </a:t>
            </a:r>
            <a:r>
              <a:rPr lang="en-US" i="1" dirty="0"/>
              <a:t>P. </a:t>
            </a:r>
            <a:r>
              <a:rPr lang="en-US" i="1" dirty="0" err="1"/>
              <a:t>syringae</a:t>
            </a:r>
            <a:br>
              <a:rPr lang="en-US" i="1" dirty="0"/>
            </a:br>
            <a:r>
              <a:rPr lang="en-US" dirty="0"/>
              <a:t>as growth indication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0712" t="5699"/>
          <a:stretch/>
        </p:blipFill>
        <p:spPr>
          <a:xfrm>
            <a:off x="1529916" y="1844824"/>
            <a:ext cx="1763688" cy="450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540" r="35548" b="36110"/>
          <a:stretch/>
        </p:blipFill>
        <p:spPr>
          <a:xfrm>
            <a:off x="4694181" y="2420888"/>
            <a:ext cx="3180195" cy="30264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4048" y="6238133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Misas-Villamil</a:t>
            </a:r>
            <a:r>
              <a:rPr lang="en-GB" dirty="0"/>
              <a:t> et al 2013 PLOS Pathogens</a:t>
            </a:r>
          </a:p>
        </p:txBody>
      </p:sp>
    </p:spTree>
    <p:extLst>
      <p:ext uri="{BB962C8B-B14F-4D97-AF65-F5344CB8AC3E}">
        <p14:creationId xmlns:p14="http://schemas.microsoft.com/office/powerpoint/2010/main" val="3854061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Arial"/>
                <a:cs typeface="Arial"/>
              </a:rPr>
              <a:t>Syringe injection/infiltration of </a:t>
            </a:r>
            <a:r>
              <a:rPr lang="en-US" sz="3200" i="1" dirty="0">
                <a:latin typeface="Arial"/>
                <a:cs typeface="Arial"/>
              </a:rPr>
              <a:t>P. </a:t>
            </a:r>
            <a:r>
              <a:rPr lang="en-US" sz="3200" i="1" dirty="0" err="1">
                <a:latin typeface="Arial"/>
                <a:cs typeface="Arial"/>
              </a:rPr>
              <a:t>syringae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124744"/>
            <a:ext cx="7188200" cy="535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Katagiri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2002 Arabidopsis Book</a:t>
            </a:r>
            <a:endParaRPr lang="en-US" sz="1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7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08857"/>
            <a:ext cx="7632848" cy="507247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Arial"/>
                <a:cs typeface="Arial"/>
              </a:rPr>
              <a:t>Syringe injection/infiltration of </a:t>
            </a:r>
            <a:r>
              <a:rPr lang="en-US" sz="3200" i="1" dirty="0">
                <a:latin typeface="Arial"/>
                <a:cs typeface="Arial"/>
              </a:rPr>
              <a:t>P. </a:t>
            </a:r>
            <a:r>
              <a:rPr lang="en-US" sz="3200" i="1" dirty="0" err="1">
                <a:latin typeface="Arial"/>
                <a:cs typeface="Arial"/>
              </a:rPr>
              <a:t>syringae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/>
                <a:cs typeface="Arial"/>
              </a:rPr>
              <a:t>Yao &amp; Withers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2013 Chapter 6, </a:t>
            </a:r>
            <a:r>
              <a:rPr lang="en-US" sz="1400" dirty="0" err="1">
                <a:latin typeface="Arial"/>
                <a:cs typeface="Arial"/>
              </a:rPr>
              <a:t>Jasmonate</a:t>
            </a:r>
            <a:r>
              <a:rPr lang="en-US" sz="1400" dirty="0">
                <a:latin typeface="Arial"/>
                <a:cs typeface="Arial"/>
              </a:rPr>
              <a:t> Signaling: Methods &amp; Protocols</a:t>
            </a:r>
            <a:endParaRPr lang="en-US" sz="1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22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62100"/>
            <a:ext cx="8255000" cy="3721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Katagiri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2002 Arabidopsis Book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Quantify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</p:txBody>
      </p:sp>
    </p:spTree>
    <p:extLst>
      <p:ext uri="{BB962C8B-B14F-4D97-AF65-F5344CB8AC3E}">
        <p14:creationId xmlns:p14="http://schemas.microsoft.com/office/powerpoint/2010/main" val="327298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5505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latin typeface="Arial"/>
                <a:cs typeface="Arial"/>
              </a:rPr>
              <a:t>What do we know about</a:t>
            </a:r>
            <a:r>
              <a:rPr lang="zh-CN" altLang="en-US" sz="3200" dirty="0">
                <a:latin typeface="Arial"/>
                <a:cs typeface="Arial"/>
              </a:rPr>
              <a:t> </a:t>
            </a:r>
            <a:r>
              <a:rPr lang="en-US" sz="3200" i="1" dirty="0">
                <a:latin typeface="Arial"/>
                <a:cs typeface="Arial"/>
              </a:rPr>
              <a:t>Pseudomonas (P.)</a:t>
            </a:r>
            <a:r>
              <a:rPr lang="en-US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rial"/>
                <a:cs typeface="Arial"/>
              </a:rPr>
              <a:t>Gram</a:t>
            </a:r>
            <a:r>
              <a:rPr lang="en-US" altLang="zh-CN" sz="2800" dirty="0">
                <a:latin typeface="Arial"/>
                <a:cs typeface="Arial"/>
              </a:rPr>
              <a:t>-negative</a:t>
            </a:r>
            <a:r>
              <a:rPr lang="zh-CN" altLang="en-US" sz="2800" dirty="0">
                <a:latin typeface="Arial"/>
                <a:cs typeface="Arial"/>
              </a:rPr>
              <a:t> </a:t>
            </a:r>
            <a:r>
              <a:rPr lang="en-GB" altLang="zh-CN" sz="2800" dirty="0">
                <a:latin typeface="Arial"/>
                <a:cs typeface="Arial"/>
              </a:rPr>
              <a:t>bacteria</a:t>
            </a:r>
          </a:p>
          <a:p>
            <a:r>
              <a:rPr lang="en-GB" sz="2800" dirty="0">
                <a:latin typeface="Arial"/>
                <a:cs typeface="Arial"/>
              </a:rPr>
              <a:t>Most</a:t>
            </a:r>
            <a:r>
              <a:rPr lang="zh-CN" altLang="en-US" sz="2800" dirty="0">
                <a:latin typeface="Arial"/>
                <a:cs typeface="Arial"/>
              </a:rPr>
              <a:t> </a:t>
            </a:r>
            <a:r>
              <a:rPr lang="en-GB" altLang="zh-CN" sz="2800" i="1" dirty="0">
                <a:latin typeface="Arial"/>
                <a:cs typeface="Arial"/>
              </a:rPr>
              <a:t>Pseudomonas</a:t>
            </a:r>
            <a:r>
              <a:rPr lang="zh-CN" altLang="en-US" sz="2800" i="1" dirty="0">
                <a:latin typeface="Arial"/>
                <a:cs typeface="Arial"/>
              </a:rPr>
              <a:t> </a:t>
            </a:r>
            <a:r>
              <a:rPr lang="en-GB" altLang="zh-CN" sz="2800" i="1" dirty="0" err="1">
                <a:latin typeface="Arial"/>
                <a:cs typeface="Arial"/>
              </a:rPr>
              <a:t>spp</a:t>
            </a:r>
            <a:r>
              <a:rPr lang="en-US" altLang="zh-CN" sz="2800" i="1" dirty="0">
                <a:latin typeface="Arial"/>
                <a:cs typeface="Arial"/>
              </a:rPr>
              <a:t>.</a:t>
            </a:r>
            <a:r>
              <a:rPr lang="zh-CN" altLang="en-US" sz="2800" i="1" dirty="0">
                <a:latin typeface="Arial"/>
                <a:cs typeface="Arial"/>
              </a:rPr>
              <a:t> </a:t>
            </a:r>
            <a:r>
              <a:rPr lang="en-US" altLang="zh-CN" sz="2800" dirty="0">
                <a:latin typeface="Arial"/>
                <a:cs typeface="Arial"/>
              </a:rPr>
              <a:t>are</a:t>
            </a:r>
            <a:r>
              <a:rPr lang="zh-CN" altLang="en-US" sz="2800" dirty="0">
                <a:latin typeface="Arial"/>
                <a:cs typeface="Arial"/>
              </a:rPr>
              <a:t> </a:t>
            </a:r>
            <a:r>
              <a:rPr lang="en-GB" altLang="zh-CN" sz="2800" dirty="0">
                <a:latin typeface="Arial"/>
                <a:cs typeface="Arial"/>
              </a:rPr>
              <a:t>naturally</a:t>
            </a:r>
            <a:r>
              <a:rPr lang="zh-CN" altLang="en-US" sz="2800" dirty="0">
                <a:latin typeface="Arial"/>
                <a:cs typeface="Arial"/>
              </a:rPr>
              <a:t> </a:t>
            </a:r>
            <a:r>
              <a:rPr lang="en-GB" altLang="zh-CN" sz="2800" dirty="0">
                <a:latin typeface="Arial"/>
                <a:cs typeface="Arial"/>
              </a:rPr>
              <a:t>resistant</a:t>
            </a:r>
            <a:r>
              <a:rPr lang="zh-CN" altLang="en-US" sz="2800" dirty="0">
                <a:latin typeface="Arial"/>
                <a:cs typeface="Arial"/>
              </a:rPr>
              <a:t> </a:t>
            </a:r>
            <a:r>
              <a:rPr lang="en-GB" altLang="zh-CN" sz="2800" dirty="0">
                <a:latin typeface="Arial"/>
                <a:cs typeface="Arial"/>
              </a:rPr>
              <a:t>to</a:t>
            </a:r>
            <a:r>
              <a:rPr lang="zh-CN" altLang="en-US" sz="2800" dirty="0">
                <a:latin typeface="Arial"/>
                <a:cs typeface="Arial"/>
              </a:rPr>
              <a:t> </a:t>
            </a:r>
            <a:r>
              <a:rPr lang="en-GB" altLang="zh-CN" sz="2800" dirty="0">
                <a:latin typeface="Arial"/>
                <a:cs typeface="Arial"/>
              </a:rPr>
              <a:t>penicillin</a:t>
            </a:r>
          </a:p>
          <a:p>
            <a:r>
              <a:rPr lang="en-GB" sz="2800" dirty="0">
                <a:latin typeface="Arial"/>
                <a:cs typeface="Arial"/>
              </a:rPr>
              <a:t>Contains</a:t>
            </a:r>
            <a:r>
              <a:rPr lang="zh-CN" altLang="en-US" sz="2800" dirty="0">
                <a:latin typeface="Arial"/>
                <a:cs typeface="Arial"/>
              </a:rPr>
              <a:t> </a:t>
            </a:r>
            <a:r>
              <a:rPr lang="en-GB" altLang="zh-CN" sz="2800" dirty="0">
                <a:latin typeface="Arial"/>
                <a:cs typeface="Arial"/>
              </a:rPr>
              <a:t>both</a:t>
            </a:r>
            <a:r>
              <a:rPr lang="zh-CN" altLang="en-US" sz="2800" dirty="0">
                <a:latin typeface="Arial"/>
                <a:cs typeface="Arial"/>
              </a:rPr>
              <a:t> </a:t>
            </a:r>
            <a:r>
              <a:rPr lang="en-GB" altLang="zh-CN" sz="2800" dirty="0">
                <a:latin typeface="Arial"/>
                <a:cs typeface="Arial"/>
              </a:rPr>
              <a:t>animal</a:t>
            </a:r>
            <a:r>
              <a:rPr lang="zh-CN" altLang="en-US" sz="2800" dirty="0">
                <a:latin typeface="Arial"/>
                <a:cs typeface="Arial"/>
              </a:rPr>
              <a:t> </a:t>
            </a:r>
            <a:r>
              <a:rPr lang="en-GB" altLang="zh-CN" sz="2800" dirty="0">
                <a:latin typeface="Arial"/>
                <a:cs typeface="Arial"/>
              </a:rPr>
              <a:t>and</a:t>
            </a:r>
            <a:r>
              <a:rPr lang="zh-CN" altLang="en-US" sz="2800" dirty="0">
                <a:latin typeface="Arial"/>
                <a:cs typeface="Arial"/>
              </a:rPr>
              <a:t> </a:t>
            </a:r>
            <a:r>
              <a:rPr lang="en-GB" altLang="zh-CN" sz="2800" dirty="0">
                <a:latin typeface="Arial"/>
                <a:cs typeface="Arial"/>
              </a:rPr>
              <a:t>plant</a:t>
            </a:r>
            <a:r>
              <a:rPr lang="zh-CN" altLang="en-US" sz="2800" dirty="0">
                <a:latin typeface="Arial"/>
                <a:cs typeface="Arial"/>
              </a:rPr>
              <a:t> </a:t>
            </a:r>
            <a:r>
              <a:rPr lang="en-GB" altLang="zh-CN" sz="2800" dirty="0">
                <a:latin typeface="Arial"/>
                <a:cs typeface="Arial"/>
              </a:rPr>
              <a:t>pathogens</a:t>
            </a:r>
          </a:p>
          <a:p>
            <a:pPr lvl="1"/>
            <a:r>
              <a:rPr lang="en-GB" sz="2400" dirty="0">
                <a:latin typeface="Arial"/>
                <a:cs typeface="Arial"/>
              </a:rPr>
              <a:t>Animal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GB" altLang="zh-CN" sz="2400" dirty="0">
                <a:latin typeface="Arial"/>
                <a:cs typeface="Arial"/>
              </a:rPr>
              <a:t>pathogens</a:t>
            </a:r>
            <a:r>
              <a:rPr lang="en-US" altLang="zh-CN" sz="2400" dirty="0">
                <a:latin typeface="Arial"/>
                <a:cs typeface="Arial"/>
              </a:rPr>
              <a:t>:</a:t>
            </a:r>
          </a:p>
          <a:p>
            <a:pPr lvl="2"/>
            <a:r>
              <a:rPr lang="en-US" altLang="zh-CN" sz="2000" i="1" dirty="0">
                <a:latin typeface="Arial"/>
                <a:cs typeface="Arial"/>
              </a:rPr>
              <a:t>P.</a:t>
            </a:r>
            <a:r>
              <a:rPr lang="zh-CN" altLang="en-US" sz="2000" i="1" dirty="0">
                <a:latin typeface="Arial"/>
                <a:cs typeface="Arial"/>
              </a:rPr>
              <a:t> </a:t>
            </a:r>
            <a:r>
              <a:rPr lang="en-GB" altLang="zh-CN" sz="2000" i="1" dirty="0" err="1">
                <a:latin typeface="Arial"/>
                <a:cs typeface="Arial"/>
              </a:rPr>
              <a:t>aeruginosa</a:t>
            </a:r>
            <a:r>
              <a:rPr lang="zh-CN" altLang="en-US" sz="2000" dirty="0">
                <a:latin typeface="Arial"/>
                <a:cs typeface="Arial"/>
              </a:rPr>
              <a:t> </a:t>
            </a:r>
            <a:r>
              <a:rPr lang="en-GB" altLang="zh-CN" sz="2000" dirty="0">
                <a:latin typeface="Arial"/>
                <a:cs typeface="Arial"/>
              </a:rPr>
              <a:t>(opportunistic pathogen)</a:t>
            </a:r>
            <a:endParaRPr lang="en-GB" altLang="zh-CN" sz="2000" i="1" dirty="0">
              <a:latin typeface="Arial"/>
              <a:cs typeface="Arial"/>
            </a:endParaRPr>
          </a:p>
          <a:p>
            <a:pPr lvl="2"/>
            <a:r>
              <a:rPr lang="en-GB" altLang="zh-CN" sz="2000" i="1" dirty="0">
                <a:latin typeface="Arial"/>
                <a:cs typeface="Arial"/>
              </a:rPr>
              <a:t>P</a:t>
            </a:r>
            <a:r>
              <a:rPr lang="en-US" altLang="zh-CN" sz="2000" i="1" dirty="0">
                <a:latin typeface="Arial"/>
                <a:cs typeface="Arial"/>
              </a:rPr>
              <a:t>.</a:t>
            </a:r>
            <a:r>
              <a:rPr lang="zh-CN" altLang="en-US" sz="2000" i="1" dirty="0">
                <a:latin typeface="Arial"/>
                <a:cs typeface="Arial"/>
              </a:rPr>
              <a:t> </a:t>
            </a:r>
            <a:r>
              <a:rPr lang="en-GB" altLang="zh-CN" sz="2000" i="1" dirty="0" err="1">
                <a:latin typeface="Arial"/>
                <a:cs typeface="Arial"/>
              </a:rPr>
              <a:t>oryzihabitans</a:t>
            </a:r>
            <a:endParaRPr lang="en-GB" altLang="zh-CN" sz="2000" i="1" dirty="0">
              <a:latin typeface="Arial"/>
              <a:cs typeface="Arial"/>
            </a:endParaRPr>
          </a:p>
          <a:p>
            <a:pPr lvl="2"/>
            <a:r>
              <a:rPr lang="en-GB" altLang="zh-CN" sz="2000" i="1" dirty="0">
                <a:latin typeface="Arial"/>
                <a:cs typeface="Arial"/>
              </a:rPr>
              <a:t>P</a:t>
            </a:r>
            <a:r>
              <a:rPr lang="en-US" altLang="zh-CN" sz="2000" i="1" dirty="0">
                <a:latin typeface="Arial"/>
                <a:cs typeface="Arial"/>
              </a:rPr>
              <a:t>.</a:t>
            </a:r>
            <a:r>
              <a:rPr lang="zh-CN" altLang="en-US" sz="2000" i="1" dirty="0">
                <a:latin typeface="Arial"/>
                <a:cs typeface="Arial"/>
              </a:rPr>
              <a:t> </a:t>
            </a:r>
            <a:r>
              <a:rPr lang="en-GB" altLang="zh-CN" sz="2000" i="1" dirty="0" err="1">
                <a:latin typeface="Arial"/>
                <a:cs typeface="Arial"/>
              </a:rPr>
              <a:t>plecoglossicida</a:t>
            </a:r>
            <a:endParaRPr lang="en-US" altLang="zh-CN" sz="2000" i="1" dirty="0">
              <a:latin typeface="Arial"/>
              <a:cs typeface="Arial"/>
            </a:endParaRPr>
          </a:p>
          <a:p>
            <a:pPr lvl="1"/>
            <a:r>
              <a:rPr lang="en-US" sz="2400" dirty="0">
                <a:latin typeface="Arial"/>
                <a:cs typeface="Arial"/>
              </a:rPr>
              <a:t>Plant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GB" altLang="zh-CN" sz="2400" dirty="0">
                <a:latin typeface="Arial"/>
                <a:cs typeface="Arial"/>
              </a:rPr>
              <a:t>pathogens</a:t>
            </a:r>
            <a:r>
              <a:rPr lang="en-US" altLang="zh-CN" sz="2400" dirty="0">
                <a:latin typeface="Arial"/>
                <a:cs typeface="Arial"/>
              </a:rPr>
              <a:t>:</a:t>
            </a:r>
          </a:p>
          <a:p>
            <a:pPr lvl="2"/>
            <a:r>
              <a:rPr lang="en-US" sz="2000" b="1" i="1" dirty="0">
                <a:solidFill>
                  <a:srgbClr val="FF0000"/>
                </a:solidFill>
                <a:latin typeface="Arial"/>
                <a:cs typeface="Arial"/>
              </a:rPr>
              <a:t>P. </a:t>
            </a:r>
            <a:r>
              <a:rPr lang="en-US" sz="2000" b="1" i="1" dirty="0" err="1">
                <a:solidFill>
                  <a:srgbClr val="FF0000"/>
                </a:solidFill>
                <a:latin typeface="Arial"/>
                <a:cs typeface="Arial"/>
              </a:rPr>
              <a:t>syringae</a:t>
            </a:r>
            <a:r>
              <a:rPr lang="en-US" sz="2000" b="1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(most are leaf-infecting microbes)</a:t>
            </a:r>
          </a:p>
          <a:p>
            <a:pPr lvl="2"/>
            <a:r>
              <a:rPr lang="en-US" sz="2000" i="1" dirty="0">
                <a:latin typeface="Arial"/>
                <a:cs typeface="Arial"/>
              </a:rPr>
              <a:t>P. </a:t>
            </a:r>
            <a:r>
              <a:rPr lang="en-US" sz="2000" i="1" dirty="0" err="1">
                <a:latin typeface="Arial"/>
                <a:cs typeface="Arial"/>
              </a:rPr>
              <a:t>fluorescens</a:t>
            </a:r>
            <a:r>
              <a:rPr lang="en-US" sz="2000" i="1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(most are soil microbes)</a:t>
            </a:r>
            <a:endParaRPr lang="en-US" sz="20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612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837255"/>
            <a:ext cx="5919564" cy="5664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Katagiri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2002 Arabidopsis Book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Quantify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</p:txBody>
      </p:sp>
    </p:spTree>
    <p:extLst>
      <p:ext uri="{BB962C8B-B14F-4D97-AF65-F5344CB8AC3E}">
        <p14:creationId xmlns:p14="http://schemas.microsoft.com/office/powerpoint/2010/main" val="3746576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Determining gene-for-gene interactions using </a:t>
            </a:r>
            <a:r>
              <a:rPr lang="en-GB" sz="3400" i="1" dirty="0"/>
              <a:t>P. </a:t>
            </a:r>
            <a:r>
              <a:rPr lang="en-GB" sz="3400" i="1" dirty="0" err="1"/>
              <a:t>fluorescens</a:t>
            </a:r>
            <a:r>
              <a:rPr lang="en-GB" sz="3400" i="1" dirty="0"/>
              <a:t> </a:t>
            </a:r>
            <a:r>
              <a:rPr lang="en-GB" sz="3400" dirty="0"/>
              <a:t>Pf0-1 (</a:t>
            </a:r>
            <a:r>
              <a:rPr lang="en-GB" sz="3400" dirty="0" err="1"/>
              <a:t>EtHAn</a:t>
            </a:r>
            <a:r>
              <a:rPr lang="en-GB" sz="3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/>
          <a:lstStyle/>
          <a:p>
            <a:r>
              <a:rPr lang="en-GB" dirty="0"/>
              <a:t>Pf0-1 lacks T3 effectors and T3SS</a:t>
            </a:r>
          </a:p>
          <a:p>
            <a:r>
              <a:rPr lang="en-GB" dirty="0" err="1"/>
              <a:t>EtHAn</a:t>
            </a:r>
            <a:r>
              <a:rPr lang="en-GB" dirty="0"/>
              <a:t> contains a transgenic T3SS and can deliver effectors when encoded on plasmids</a:t>
            </a:r>
          </a:p>
        </p:txBody>
      </p:sp>
      <p:pic>
        <p:nvPicPr>
          <p:cNvPr id="1026" name="Picture 2" descr="Fig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8" t="16618" b="63591"/>
          <a:stretch/>
        </p:blipFill>
        <p:spPr bwMode="auto">
          <a:xfrm>
            <a:off x="2531860" y="3929135"/>
            <a:ext cx="4080279" cy="129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Saucet</a:t>
            </a:r>
            <a:r>
              <a:rPr lang="en-US" sz="1400" dirty="0">
                <a:latin typeface="Arial"/>
                <a:cs typeface="Arial"/>
              </a:rPr>
              <a:t>, Ma et al 2015 Nature </a:t>
            </a:r>
            <a:r>
              <a:rPr lang="en-US" sz="1400" dirty="0" err="1">
                <a:latin typeface="Arial"/>
                <a:cs typeface="Arial"/>
              </a:rPr>
              <a:t>comms</a:t>
            </a:r>
            <a:endParaRPr lang="en-US" sz="1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09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04256" y="56117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Take-home Puzzles:</a:t>
            </a:r>
            <a:endParaRPr lang="en-GB" sz="3200" dirty="0"/>
          </a:p>
        </p:txBody>
      </p:sp>
      <p:sp>
        <p:nvSpPr>
          <p:cNvPr id="6" name="Rectangle 5"/>
          <p:cNvSpPr/>
          <p:nvPr/>
        </p:nvSpPr>
        <p:spPr>
          <a:xfrm>
            <a:off x="581112" y="1578000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Why do we use different methods for inoculation; what are the advantages for each method?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What is the main difference between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spray/dipping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vaccum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-infiltration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Hint: JA/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coronatine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(COR).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6562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Protocol for syringe infiltration of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2700" i="1" dirty="0" err="1">
                <a:latin typeface="Arial" panose="020B0604020202020204" pitchFamily="34" charset="0"/>
                <a:cs typeface="Arial" panose="020B0604020202020204" pitchFamily="34" charset="0"/>
              </a:rPr>
              <a:t>fluorescens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Pf0-1</a:t>
            </a:r>
            <a:b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i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(1) Preparation of Bacterial Inoculum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576" y="1141501"/>
            <a:ext cx="763284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Galliard-Roman"/>
              </a:rPr>
              <a:t>1. Streak out bacteria from a −80 °C freezer stock onto a fresh</a:t>
            </a:r>
          </a:p>
          <a:p>
            <a:r>
              <a:rPr lang="en-GB" sz="2000" dirty="0">
                <a:latin typeface="Galliard-Roman"/>
              </a:rPr>
              <a:t>LM agar plate containing appropriate antibiotics.</a:t>
            </a:r>
          </a:p>
          <a:p>
            <a:endParaRPr lang="en-GB" sz="2000" dirty="0">
              <a:latin typeface="Galliard-Roman"/>
            </a:endParaRPr>
          </a:p>
          <a:p>
            <a:r>
              <a:rPr lang="en-GB" sz="2000" dirty="0">
                <a:latin typeface="Galliard-Roman"/>
              </a:rPr>
              <a:t>2. Incubate the plate at 28 °C for 1 day.</a:t>
            </a:r>
          </a:p>
          <a:p>
            <a:endParaRPr lang="en-GB" sz="2000" dirty="0">
              <a:latin typeface="Galliard-Roman"/>
            </a:endParaRPr>
          </a:p>
          <a:p>
            <a:r>
              <a:rPr lang="en-GB" sz="2000" dirty="0">
                <a:latin typeface="Galliard-Roman"/>
              </a:rPr>
              <a:t>3. The morning of the infiltration, </a:t>
            </a:r>
            <a:r>
              <a:rPr lang="en-GB" sz="2000" dirty="0" err="1">
                <a:latin typeface="Galliard-Roman"/>
              </a:rPr>
              <a:t>resuspend</a:t>
            </a:r>
            <a:r>
              <a:rPr lang="en-GB" sz="2000" dirty="0">
                <a:latin typeface="Galliard-Roman"/>
              </a:rPr>
              <a:t> bacteria in 10 </a:t>
            </a:r>
            <a:r>
              <a:rPr lang="en-GB" sz="2000" dirty="0" err="1">
                <a:latin typeface="Galliard-Roman"/>
              </a:rPr>
              <a:t>mM</a:t>
            </a:r>
            <a:r>
              <a:rPr lang="en-GB" sz="2000" dirty="0">
                <a:latin typeface="Galliard-Roman"/>
              </a:rPr>
              <a:t> MgCl</a:t>
            </a:r>
            <a:r>
              <a:rPr lang="en-GB" sz="2000" baseline="-25000" dirty="0">
                <a:latin typeface="Galliard-Roman"/>
              </a:rPr>
              <a:t>2</a:t>
            </a:r>
            <a:r>
              <a:rPr lang="en-GB" sz="2000" dirty="0">
                <a:latin typeface="Galliard-Roman"/>
              </a:rPr>
              <a:t>.</a:t>
            </a:r>
          </a:p>
          <a:p>
            <a:endParaRPr lang="en-GB" sz="2000" dirty="0">
              <a:latin typeface="Galliard-Roman"/>
            </a:endParaRPr>
          </a:p>
          <a:p>
            <a:r>
              <a:rPr lang="en-GB" sz="2000" dirty="0">
                <a:latin typeface="Galliard-Roman"/>
              </a:rPr>
              <a:t>4. Pellet bacteria by centrifugation at 2,500 × </a:t>
            </a:r>
            <a:r>
              <a:rPr lang="en-GB" sz="2000" i="1" dirty="0">
                <a:latin typeface="Galliard-Italic"/>
              </a:rPr>
              <a:t>g </a:t>
            </a:r>
            <a:r>
              <a:rPr lang="en-GB" sz="2000" dirty="0">
                <a:latin typeface="Galliard-Roman"/>
              </a:rPr>
              <a:t>for 10 min at</a:t>
            </a:r>
          </a:p>
          <a:p>
            <a:r>
              <a:rPr lang="en-GB" sz="2000" dirty="0">
                <a:latin typeface="Galliard-Roman"/>
              </a:rPr>
              <a:t>room temperature.</a:t>
            </a:r>
          </a:p>
          <a:p>
            <a:endParaRPr lang="en-GB" sz="2000" dirty="0">
              <a:latin typeface="Galliard-Roman"/>
            </a:endParaRPr>
          </a:p>
          <a:p>
            <a:r>
              <a:rPr lang="en-GB" sz="2000" dirty="0">
                <a:latin typeface="Galliard-Roman"/>
              </a:rPr>
              <a:t>5. Remove supernatant and </a:t>
            </a:r>
            <a:r>
              <a:rPr lang="en-GB" sz="2000" dirty="0" err="1">
                <a:latin typeface="Galliard-Roman"/>
              </a:rPr>
              <a:t>resuspend</a:t>
            </a:r>
            <a:r>
              <a:rPr lang="en-GB" sz="2000" dirty="0">
                <a:latin typeface="Galliard-Roman"/>
              </a:rPr>
              <a:t> bacteria in 10 </a:t>
            </a:r>
            <a:r>
              <a:rPr lang="en-GB" sz="2000" dirty="0" err="1">
                <a:latin typeface="Galliard-Roman"/>
              </a:rPr>
              <a:t>mM</a:t>
            </a:r>
            <a:r>
              <a:rPr lang="en-GB" sz="2000" dirty="0">
                <a:latin typeface="Galliard-Roman"/>
              </a:rPr>
              <a:t> MgCl</a:t>
            </a:r>
            <a:r>
              <a:rPr lang="en-GB" sz="2000" baseline="-25000" dirty="0">
                <a:latin typeface="Galliard-Roman"/>
              </a:rPr>
              <a:t>2 </a:t>
            </a:r>
            <a:r>
              <a:rPr lang="en-GB" sz="2000" dirty="0">
                <a:latin typeface="Galliard-Roman"/>
              </a:rPr>
              <a:t>to</a:t>
            </a:r>
          </a:p>
          <a:p>
            <a:r>
              <a:rPr lang="en-GB" sz="2000" dirty="0">
                <a:latin typeface="Galliard-Roman"/>
              </a:rPr>
              <a:t>a desired concentration depending on the inoculation technique</a:t>
            </a:r>
          </a:p>
          <a:p>
            <a:r>
              <a:rPr lang="en-GB" sz="2000" dirty="0">
                <a:latin typeface="Galliard-Roman"/>
              </a:rPr>
              <a:t>to be used.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39204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Protocol for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infiltration of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2700" i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b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i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(2) Syringe Inoculation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576" y="1037049"/>
            <a:ext cx="763284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Galliard-Roman"/>
              </a:rPr>
              <a:t>1. For each bacterial strain, select four </a:t>
            </a:r>
            <a:r>
              <a:rPr lang="en-GB" sz="2000" b="1" dirty="0">
                <a:latin typeface="Galliard-Roman"/>
              </a:rPr>
              <a:t>fully developed leaves </a:t>
            </a:r>
            <a:r>
              <a:rPr lang="en-GB" sz="2000" dirty="0">
                <a:latin typeface="Galliard-Roman"/>
              </a:rPr>
              <a:t>of</a:t>
            </a:r>
          </a:p>
          <a:p>
            <a:r>
              <a:rPr lang="en-GB" sz="2000" dirty="0">
                <a:latin typeface="Galliard-Roman"/>
              </a:rPr>
              <a:t>each plant.</a:t>
            </a:r>
          </a:p>
          <a:p>
            <a:endParaRPr lang="en-GB" sz="2000" dirty="0">
              <a:latin typeface="Galliard-Roman"/>
            </a:endParaRPr>
          </a:p>
          <a:p>
            <a:r>
              <a:rPr lang="en-GB" sz="2000" dirty="0">
                <a:latin typeface="Galliard-Roman"/>
              </a:rPr>
              <a:t>2. </a:t>
            </a:r>
            <a:r>
              <a:rPr lang="en-GB" sz="2000" b="1" dirty="0">
                <a:latin typeface="Galliard-Roman"/>
              </a:rPr>
              <a:t>Mark the petioles </a:t>
            </a:r>
            <a:r>
              <a:rPr lang="en-GB" sz="2000" dirty="0">
                <a:latin typeface="Galliard-Roman"/>
              </a:rPr>
              <a:t>with permanent ink for identification.</a:t>
            </a:r>
          </a:p>
          <a:p>
            <a:endParaRPr lang="en-GB" sz="2000" dirty="0">
              <a:latin typeface="Galliard-Roman"/>
            </a:endParaRPr>
          </a:p>
          <a:p>
            <a:r>
              <a:rPr lang="en-GB" sz="2000" dirty="0">
                <a:latin typeface="Galliard-Roman"/>
              </a:rPr>
              <a:t>3. Using a </a:t>
            </a:r>
            <a:r>
              <a:rPr lang="en-GB" sz="2000" b="1" dirty="0">
                <a:latin typeface="Galliard-Roman"/>
              </a:rPr>
              <a:t>1-mL needleless syringe </a:t>
            </a:r>
            <a:r>
              <a:rPr lang="en-GB" sz="2000" dirty="0">
                <a:latin typeface="Galliard-Roman"/>
              </a:rPr>
              <a:t>filled with bacterial suspension (OD 600 = 0.2 or 1 × 10 7 colony-forming units (CFU)/mL), gently infiltrate marked leaves on the abaxial surface.</a:t>
            </a:r>
          </a:p>
          <a:p>
            <a:endParaRPr lang="en-GB" sz="2000" dirty="0">
              <a:latin typeface="Galliard-Roman"/>
            </a:endParaRPr>
          </a:p>
          <a:p>
            <a:r>
              <a:rPr lang="en-GB" sz="2000" dirty="0">
                <a:latin typeface="Galliard-Roman"/>
              </a:rPr>
              <a:t>4. Allow leaves to dry </a:t>
            </a:r>
            <a:r>
              <a:rPr lang="en-GB" sz="2000" b="1" dirty="0">
                <a:latin typeface="Galliard-Roman"/>
              </a:rPr>
              <a:t>[we will use absorbing paper to gently wipe the left-over liquid on the leaf surface]</a:t>
            </a:r>
            <a:r>
              <a:rPr lang="en-GB" sz="2000" dirty="0">
                <a:latin typeface="Galliard-Roman"/>
              </a:rPr>
              <a:t> and cover plants with a plastic wrap or a plastic dome to maintain high humidity.</a:t>
            </a:r>
          </a:p>
          <a:p>
            <a:endParaRPr lang="en-GB" sz="2000" dirty="0">
              <a:latin typeface="Galliard-Roman"/>
            </a:endParaRPr>
          </a:p>
          <a:p>
            <a:r>
              <a:rPr lang="en-GB" sz="2000" dirty="0">
                <a:latin typeface="Galliard-Roman"/>
              </a:rPr>
              <a:t>5. Return plants to previous growth conditions for approximately</a:t>
            </a:r>
          </a:p>
          <a:p>
            <a:r>
              <a:rPr lang="en-GB" sz="2000" dirty="0">
                <a:latin typeface="Galliard-Roman"/>
              </a:rPr>
              <a:t>24 hours while HR cell death progresses.</a:t>
            </a:r>
            <a:endParaRPr lang="en-GB" sz="2000" b="1" dirty="0">
              <a:latin typeface="Galliard-Roman"/>
            </a:endParaRPr>
          </a:p>
        </p:txBody>
      </p:sp>
    </p:spTree>
    <p:extLst>
      <p:ext uri="{BB962C8B-B14F-4D97-AF65-F5344CB8AC3E}">
        <p14:creationId xmlns:p14="http://schemas.microsoft.com/office/powerpoint/2010/main" val="1549032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7544" y="1778298"/>
            <a:ext cx="8229600" cy="92211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46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5462067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Split into four groups;</a:t>
            </a:r>
          </a:p>
          <a:p>
            <a:r>
              <a:rPr lang="en-GB" dirty="0"/>
              <a:t>Step1: Dilute the A, B, and C </a:t>
            </a:r>
            <a:r>
              <a:rPr lang="en-GB" i="1" dirty="0"/>
              <a:t>Pseudomonas </a:t>
            </a:r>
            <a:r>
              <a:rPr lang="en-GB" i="1" dirty="0" err="1"/>
              <a:t>fluorescens</a:t>
            </a:r>
            <a:r>
              <a:rPr lang="en-GB" i="1" dirty="0"/>
              <a:t> </a:t>
            </a:r>
            <a:r>
              <a:rPr lang="en-GB" dirty="0"/>
              <a:t>Pf0-1 strains from the labelled-OD600 “stock” solution, using 10 </a:t>
            </a:r>
            <a:r>
              <a:rPr lang="en-GB" dirty="0" err="1"/>
              <a:t>mM</a:t>
            </a:r>
            <a:r>
              <a:rPr lang="en-GB" dirty="0"/>
              <a:t> MgCl</a:t>
            </a:r>
            <a:r>
              <a:rPr lang="en-GB" baseline="-25000" dirty="0"/>
              <a:t>2</a:t>
            </a:r>
            <a:r>
              <a:rPr lang="en-GB" dirty="0"/>
              <a:t>.</a:t>
            </a:r>
          </a:p>
          <a:p>
            <a:r>
              <a:rPr lang="en-GB" dirty="0"/>
              <a:t>Step2: Label your preferred leaves with different shapes/patterns, like “|, -, </a:t>
            </a:r>
            <a:r>
              <a:rPr lang="el-GR" dirty="0"/>
              <a:t>×</a:t>
            </a:r>
            <a:r>
              <a:rPr lang="en-GB" dirty="0"/>
              <a:t>, </a:t>
            </a:r>
            <a:r>
              <a:rPr lang="el-GR" dirty="0"/>
              <a:t>○</a:t>
            </a:r>
            <a:r>
              <a:rPr lang="en-GB" dirty="0"/>
              <a:t>…” for your different strains “A, B, C”. Write down your patterns accordingly on the handout paper.</a:t>
            </a:r>
          </a:p>
          <a:p>
            <a:r>
              <a:rPr lang="en-GB" dirty="0"/>
              <a:t>Step3: Infiltrate your labelled leaves with your strains, according to your handout paper. Tomorrow, we will check the phenotype and write down the HR for each labelled strains. </a:t>
            </a:r>
          </a:p>
          <a:p>
            <a:r>
              <a:rPr lang="en-GB" dirty="0"/>
              <a:t>Note: A, B, C will be one of Pf0-1 AvrRpt2, Pf0-1 AvrRps4 or Pf0-1 PopP2; we will reveal the results tomorrow.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3636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118497"/>
              </p:ext>
            </p:extLst>
          </p:nvPr>
        </p:nvGraphicFramePr>
        <p:xfrm>
          <a:off x="906286" y="2924944"/>
          <a:ext cx="7632850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570">
                  <a:extLst>
                    <a:ext uri="{9D8B030D-6E8A-4147-A177-3AD203B41FA5}">
                      <a16:colId xmlns:a16="http://schemas.microsoft.com/office/drawing/2014/main" val="1660022746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val="3266872211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val="1332558600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val="1584840622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val="94082445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Strain infiltrated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597653"/>
                  </a:ext>
                </a:extLst>
              </a:tr>
              <a:tr h="504056">
                <a:tc rowSpan="4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Plant</a:t>
                      </a:r>
                      <a:r>
                        <a:rPr lang="en-GB" baseline="0" dirty="0">
                          <a:solidFill>
                            <a:schemeClr val="tx1"/>
                          </a:solidFill>
                        </a:rPr>
                        <a:t> genotype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64703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196539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12377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753714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7911" y="332657"/>
            <a:ext cx="8229600" cy="2232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Write down the symbol used for each strain next to the letter. Tomorrow, write down the number of leaves of a plant genotype infiltrated with a strain and the number of leaves showing HR</a:t>
            </a:r>
          </a:p>
        </p:txBody>
      </p:sp>
    </p:spTree>
    <p:extLst>
      <p:ext uri="{BB962C8B-B14F-4D97-AF65-F5344CB8AC3E}">
        <p14:creationId xmlns:p14="http://schemas.microsoft.com/office/powerpoint/2010/main" val="158990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latin typeface="Arial"/>
                <a:cs typeface="Arial"/>
              </a:rPr>
              <a:t>Why do we study </a:t>
            </a:r>
            <a:r>
              <a:rPr lang="en-US" sz="3200" i="1" dirty="0">
                <a:latin typeface="Arial"/>
                <a:cs typeface="Arial"/>
              </a:rPr>
              <a:t>P. </a:t>
            </a:r>
            <a:r>
              <a:rPr lang="en-US" sz="3200" i="1" dirty="0" err="1">
                <a:latin typeface="Arial"/>
                <a:cs typeface="Arial"/>
              </a:rPr>
              <a:t>syringae</a:t>
            </a:r>
            <a:r>
              <a:rPr lang="en-US" sz="3200" i="1" dirty="0">
                <a:latin typeface="Arial"/>
                <a:cs typeface="Arial"/>
              </a:rPr>
              <a:t>?</a:t>
            </a:r>
            <a:endParaRPr lang="en-US" sz="3200" dirty="0">
              <a:latin typeface="Arial"/>
              <a:cs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38773" y="3541654"/>
            <a:ext cx="3789211" cy="2519075"/>
            <a:chOff x="539552" y="3757677"/>
            <a:chExt cx="3789211" cy="25190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757677"/>
              <a:ext cx="3788083" cy="25190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9552" y="5689021"/>
              <a:ext cx="378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Arial"/>
                  <a:cs typeface="Arial"/>
                </a:rPr>
                <a:t>B. </a:t>
              </a:r>
              <a:r>
                <a:rPr lang="en-US" sz="1600" b="1" dirty="0">
                  <a:solidFill>
                    <a:srgbClr val="FFFF00"/>
                  </a:solidFill>
                  <a:latin typeface="Arial"/>
                  <a:cs typeface="Arial"/>
                </a:rPr>
                <a:t>Stripe blight </a:t>
              </a:r>
              <a:r>
                <a:rPr lang="en-US" sz="1600" dirty="0">
                  <a:solidFill>
                    <a:srgbClr val="FFFFFF"/>
                  </a:solidFill>
                  <a:latin typeface="Arial"/>
                  <a:cs typeface="Arial"/>
                </a:rPr>
                <a:t>on </a:t>
              </a:r>
              <a:r>
                <a:rPr lang="en-US" sz="1600" b="1" dirty="0">
                  <a:solidFill>
                    <a:srgbClr val="FFFF00"/>
                  </a:solidFill>
                  <a:latin typeface="Arial"/>
                  <a:cs typeface="Arial"/>
                </a:rPr>
                <a:t>wheat </a:t>
              </a:r>
              <a:r>
                <a:rPr lang="en-US" sz="1600" dirty="0">
                  <a:solidFill>
                    <a:srgbClr val="FFFFFF"/>
                  </a:solidFill>
                  <a:latin typeface="Arial"/>
                  <a:cs typeface="Arial"/>
                </a:rPr>
                <a:t>leaves, caused by </a:t>
              </a:r>
              <a:r>
                <a:rPr lang="en-US" sz="1600" b="1" i="1" dirty="0">
                  <a:solidFill>
                    <a:srgbClr val="FFFF00"/>
                  </a:solidFill>
                  <a:latin typeface="Arial"/>
                  <a:cs typeface="Arial"/>
                </a:rPr>
                <a:t>P. </a:t>
              </a:r>
              <a:r>
                <a:rPr lang="en-US" sz="1600" b="1" i="1" dirty="0" err="1">
                  <a:solidFill>
                    <a:srgbClr val="FFFF00"/>
                  </a:solidFill>
                  <a:latin typeface="Arial"/>
                  <a:cs typeface="Arial"/>
                </a:rPr>
                <a:t>syringae</a:t>
              </a:r>
              <a:r>
                <a:rPr lang="en-US" sz="1600" b="1" dirty="0">
                  <a:solidFill>
                    <a:srgbClr val="FFFF00"/>
                  </a:solidFill>
                  <a:latin typeface="Arial"/>
                  <a:cs typeface="Arial"/>
                </a:rPr>
                <a:t> </a:t>
              </a:r>
              <a:r>
                <a:rPr lang="en-US" sz="1600" b="1" dirty="0" err="1">
                  <a:solidFill>
                    <a:srgbClr val="FFFF00"/>
                  </a:solidFill>
                  <a:latin typeface="Arial"/>
                  <a:cs typeface="Arial"/>
                </a:rPr>
                <a:t>pv</a:t>
              </a:r>
              <a:r>
                <a:rPr lang="en-US" sz="1600" b="1" dirty="0">
                  <a:solidFill>
                    <a:srgbClr val="FFFF00"/>
                  </a:solidFill>
                  <a:latin typeface="Arial"/>
                  <a:cs typeface="Arial"/>
                </a:rPr>
                <a:t>. </a:t>
              </a:r>
              <a:r>
                <a:rPr lang="en-US" sz="1600" b="1" i="1" dirty="0" err="1">
                  <a:solidFill>
                    <a:srgbClr val="FFFF00"/>
                  </a:solidFill>
                  <a:latin typeface="Arial"/>
                  <a:cs typeface="Arial"/>
                </a:rPr>
                <a:t>striafaciens</a:t>
              </a:r>
              <a:r>
                <a:rPr lang="en-US" sz="1600" b="1" i="1" dirty="0">
                  <a:solidFill>
                    <a:srgbClr val="FFFF00"/>
                  </a:solidFill>
                  <a:latin typeface="Arial"/>
                  <a:cs typeface="Arial"/>
                </a:rPr>
                <a:t>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8772" y="980728"/>
            <a:ext cx="3789212" cy="2525389"/>
            <a:chOff x="539551" y="1196751"/>
            <a:chExt cx="3789212" cy="25253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1" y="1196751"/>
              <a:ext cx="3788083" cy="252538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4696" y="3136785"/>
              <a:ext cx="36440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Arial"/>
                  <a:cs typeface="Arial"/>
                </a:rPr>
                <a:t>A. </a:t>
              </a:r>
              <a:r>
                <a:rPr lang="en-US" sz="1600" b="1" dirty="0">
                  <a:solidFill>
                    <a:srgbClr val="FFFF00"/>
                  </a:solidFill>
                  <a:latin typeface="Arial"/>
                  <a:cs typeface="Arial"/>
                </a:rPr>
                <a:t>Bacterial speck </a:t>
              </a:r>
              <a:r>
                <a:rPr lang="en-US" sz="1600" dirty="0">
                  <a:solidFill>
                    <a:srgbClr val="FFFFFF"/>
                  </a:solidFill>
                  <a:latin typeface="Arial"/>
                  <a:cs typeface="Arial"/>
                </a:rPr>
                <a:t>on </a:t>
              </a:r>
              <a:r>
                <a:rPr lang="en-US" sz="1600" b="1" dirty="0">
                  <a:solidFill>
                    <a:srgbClr val="FFFF00"/>
                  </a:solidFill>
                  <a:latin typeface="Arial"/>
                  <a:cs typeface="Arial"/>
                </a:rPr>
                <a:t>tomato</a:t>
              </a:r>
              <a:r>
                <a:rPr lang="en-US" sz="1600" dirty="0">
                  <a:solidFill>
                    <a:srgbClr val="FFFFFF"/>
                  </a:solidFill>
                  <a:latin typeface="Arial"/>
                  <a:cs typeface="Arial"/>
                </a:rPr>
                <a:t> fruit, caused by </a:t>
              </a:r>
              <a:r>
                <a:rPr lang="en-US" sz="1600" b="1" i="1" dirty="0">
                  <a:solidFill>
                    <a:srgbClr val="FFFF00"/>
                  </a:solidFill>
                  <a:latin typeface="Arial"/>
                  <a:cs typeface="Arial"/>
                </a:rPr>
                <a:t>P. </a:t>
              </a:r>
              <a:r>
                <a:rPr lang="en-US" sz="1600" b="1" i="1" dirty="0" err="1">
                  <a:solidFill>
                    <a:srgbClr val="FFFF00"/>
                  </a:solidFill>
                  <a:latin typeface="Arial"/>
                  <a:cs typeface="Arial"/>
                </a:rPr>
                <a:t>syringae</a:t>
              </a:r>
              <a:r>
                <a:rPr lang="en-US" sz="1600" b="1" dirty="0">
                  <a:solidFill>
                    <a:srgbClr val="FFFF00"/>
                  </a:solidFill>
                  <a:latin typeface="Arial"/>
                  <a:cs typeface="Arial"/>
                </a:rPr>
                <a:t> </a:t>
              </a:r>
              <a:r>
                <a:rPr lang="en-US" sz="1600" b="1" dirty="0" err="1">
                  <a:solidFill>
                    <a:srgbClr val="FFFF00"/>
                  </a:solidFill>
                  <a:latin typeface="Arial"/>
                  <a:cs typeface="Arial"/>
                </a:rPr>
                <a:t>pv</a:t>
              </a:r>
              <a:r>
                <a:rPr lang="en-US" sz="1600" b="1" dirty="0">
                  <a:solidFill>
                    <a:srgbClr val="FFFF00"/>
                  </a:solidFill>
                  <a:latin typeface="Arial"/>
                  <a:cs typeface="Arial"/>
                </a:rPr>
                <a:t>. </a:t>
              </a:r>
              <a:r>
                <a:rPr lang="en-US" sz="1600" b="1" i="1" dirty="0">
                  <a:solidFill>
                    <a:srgbClr val="FFFF00"/>
                  </a:solidFill>
                  <a:latin typeface="Arial"/>
                  <a:cs typeface="Arial"/>
                </a:rPr>
                <a:t>tomato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/>
                <a:cs typeface="Arial"/>
              </a:rPr>
              <a:t>(A) Courtesy A. A. </a:t>
            </a:r>
            <a:r>
              <a:rPr lang="en-US" sz="1400" dirty="0" err="1">
                <a:latin typeface="Arial"/>
                <a:cs typeface="Arial"/>
              </a:rPr>
              <a:t>MacNab</a:t>
            </a:r>
            <a:r>
              <a:rPr lang="en-US" sz="1400" dirty="0">
                <a:latin typeface="Arial"/>
                <a:cs typeface="Arial"/>
              </a:rPr>
              <a:t>; (B) </a:t>
            </a:r>
            <a:r>
              <a:rPr lang="en-US" sz="1400" dirty="0" err="1">
                <a:latin typeface="Arial"/>
                <a:cs typeface="Arial"/>
              </a:rPr>
              <a:t>Beoff.j</a:t>
            </a:r>
            <a:r>
              <a:rPr lang="en-US" sz="1400" dirty="0">
                <a:latin typeface="Arial"/>
                <a:cs typeface="Arial"/>
              </a:rPr>
              <a:t> Thomas &amp; Robert </a:t>
            </a:r>
            <a:r>
              <a:rPr lang="en-US" sz="1400" dirty="0" err="1">
                <a:latin typeface="Arial"/>
                <a:cs typeface="Arial"/>
              </a:rPr>
              <a:t>Loughman</a:t>
            </a:r>
            <a:r>
              <a:rPr lang="en-US" sz="1400" dirty="0">
                <a:latin typeface="Arial"/>
                <a:cs typeface="Arial"/>
              </a:rPr>
              <a:t>; (C) Courtesy K. </a:t>
            </a:r>
            <a:r>
              <a:rPr lang="en-US" sz="1400" dirty="0" err="1">
                <a:latin typeface="Arial"/>
                <a:cs typeface="Arial"/>
              </a:rPr>
              <a:t>Naumann</a:t>
            </a:r>
            <a:r>
              <a:rPr lang="en-US" sz="1400" dirty="0">
                <a:latin typeface="Arial"/>
                <a:cs typeface="Arial"/>
              </a:rPr>
              <a:t>  </a:t>
            </a:r>
            <a:endParaRPr lang="en-US" sz="1400" i="1" dirty="0">
              <a:latin typeface="Arial"/>
              <a:cs typeface="Aria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860032" y="980729"/>
            <a:ext cx="3403724" cy="5080000"/>
            <a:chOff x="4860032" y="1196752"/>
            <a:chExt cx="3403724" cy="508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6056" y="1196752"/>
              <a:ext cx="3187700" cy="508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860032" y="5688820"/>
              <a:ext cx="34025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C. </a:t>
              </a:r>
              <a:r>
                <a:rPr lang="en-US" sz="1600" b="1" dirty="0">
                  <a:solidFill>
                    <a:schemeClr val="bg1"/>
                  </a:solidFill>
                  <a:latin typeface="Arial"/>
                  <a:cs typeface="Arial"/>
                </a:rPr>
                <a:t>Bacterial spots </a:t>
              </a:r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on </a:t>
              </a:r>
              <a:r>
                <a:rPr lang="en-US" sz="1600" b="1" dirty="0">
                  <a:solidFill>
                    <a:srgbClr val="FFFF00"/>
                  </a:solidFill>
                  <a:latin typeface="Arial"/>
                  <a:cs typeface="Arial"/>
                </a:rPr>
                <a:t>oat</a:t>
              </a:r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 grains, by </a:t>
              </a:r>
              <a:r>
                <a:rPr lang="en-US" sz="1600" b="1" i="1" dirty="0">
                  <a:solidFill>
                    <a:srgbClr val="FFFF00"/>
                  </a:solidFill>
                  <a:latin typeface="Arial"/>
                  <a:cs typeface="Arial"/>
                </a:rPr>
                <a:t>P. </a:t>
              </a:r>
              <a:r>
                <a:rPr lang="en-US" sz="1600" b="1" i="1" dirty="0" err="1">
                  <a:solidFill>
                    <a:srgbClr val="FFFF00"/>
                  </a:solidFill>
                  <a:latin typeface="Arial"/>
                  <a:cs typeface="Arial"/>
                </a:rPr>
                <a:t>syringae</a:t>
              </a:r>
              <a:r>
                <a:rPr lang="en-US" sz="1600" b="1" dirty="0">
                  <a:solidFill>
                    <a:srgbClr val="FFFF00"/>
                  </a:solidFill>
                  <a:latin typeface="Arial"/>
                  <a:cs typeface="Arial"/>
                </a:rPr>
                <a:t> </a:t>
              </a:r>
              <a:r>
                <a:rPr lang="en-US" sz="1600" b="1" dirty="0" err="1">
                  <a:solidFill>
                    <a:srgbClr val="FFFF00"/>
                  </a:solidFill>
                  <a:latin typeface="Arial"/>
                  <a:cs typeface="Arial"/>
                </a:rPr>
                <a:t>pv</a:t>
              </a:r>
              <a:r>
                <a:rPr lang="en-US" sz="1600" b="1" dirty="0">
                  <a:solidFill>
                    <a:srgbClr val="FFFF00"/>
                  </a:solidFill>
                  <a:latin typeface="Arial"/>
                  <a:cs typeface="Arial"/>
                </a:rPr>
                <a:t>. </a:t>
              </a:r>
              <a:r>
                <a:rPr lang="en-US" sz="1600" b="1" i="1" dirty="0" err="1">
                  <a:solidFill>
                    <a:srgbClr val="FFFF00"/>
                  </a:solidFill>
                  <a:latin typeface="Arial"/>
                  <a:cs typeface="Arial"/>
                </a:rPr>
                <a:t>atrofaciens</a:t>
              </a:r>
              <a:endParaRPr lang="en-US" sz="1600" b="1" i="1" dirty="0">
                <a:solidFill>
                  <a:srgbClr val="FFFF00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1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396"/>
            <a:ext cx="6707088" cy="561316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latin typeface="Arial"/>
                <a:cs typeface="Arial"/>
              </a:rPr>
              <a:t>What does </a:t>
            </a:r>
            <a:r>
              <a:rPr lang="en-US" sz="3200" i="1" dirty="0">
                <a:latin typeface="Arial"/>
                <a:cs typeface="Arial"/>
              </a:rPr>
              <a:t>P. </a:t>
            </a:r>
            <a:r>
              <a:rPr lang="en-US" sz="3200" i="1" dirty="0" err="1">
                <a:latin typeface="Arial"/>
                <a:cs typeface="Arial"/>
              </a:rPr>
              <a:t>syringae</a:t>
            </a:r>
            <a:r>
              <a:rPr lang="en-US" sz="3200" i="1" dirty="0">
                <a:latin typeface="Arial"/>
                <a:cs typeface="Arial"/>
              </a:rPr>
              <a:t> </a:t>
            </a:r>
            <a:r>
              <a:rPr lang="en-US" sz="3200" dirty="0">
                <a:latin typeface="Arial"/>
                <a:cs typeface="Arial"/>
              </a:rPr>
              <a:t>look like?</a:t>
            </a:r>
          </a:p>
        </p:txBody>
      </p:sp>
      <p:pic>
        <p:nvPicPr>
          <p:cNvPr id="1026" name="Picture 2" descr="An external file that holds a picture, illustration, etc.&#10;Object name is i1543-8120-20-1-1-f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74292"/>
            <a:ext cx="4848473" cy="475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Katagiri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2002 Arabidopsis Book; Picture by Ian Brown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1028" name="Picture 4" descr="http://www.biologie.uni-halle.de/im/1291887710_936_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44"/>
          <a:stretch/>
        </p:blipFill>
        <p:spPr bwMode="auto">
          <a:xfrm>
            <a:off x="5292080" y="3011700"/>
            <a:ext cx="3528392" cy="27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14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056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Arial"/>
                <a:cs typeface="Arial"/>
              </a:rPr>
              <a:t>How does </a:t>
            </a:r>
            <a:r>
              <a:rPr lang="en-US" sz="3200" i="1" dirty="0">
                <a:latin typeface="Arial"/>
                <a:cs typeface="Arial"/>
              </a:rPr>
              <a:t>P. </a:t>
            </a:r>
            <a:r>
              <a:rPr lang="en-US" sz="3200" i="1" dirty="0" err="1">
                <a:latin typeface="Arial"/>
                <a:cs typeface="Arial"/>
              </a:rPr>
              <a:t>syringae</a:t>
            </a:r>
            <a:r>
              <a:rPr lang="en-US" sz="3200" dirty="0">
                <a:latin typeface="Arial"/>
                <a:cs typeface="Arial"/>
              </a:rPr>
              <a:t> infect plants?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5578"/>
            <a:ext cx="3958853" cy="3314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Arial"/>
                <a:cs typeface="Arial"/>
              </a:rPr>
              <a:t> Courtesy James Kremer &amp; Sheng Yang He; </a:t>
            </a:r>
            <a:r>
              <a:rPr lang="en-US" sz="1400" dirty="0" err="1">
                <a:latin typeface="Arial"/>
                <a:cs typeface="Arial"/>
              </a:rPr>
              <a:t>Katagiri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2002 Arabidopsis Book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2052" name="Picture 4" descr="An external file that holds a picture, illustration, etc.&#10;Object name is i1543-8120-20-1-1-f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94344"/>
            <a:ext cx="4389370" cy="30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02872" y="4349452"/>
            <a:ext cx="4129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Scanning electron microscopic picture:</a:t>
            </a:r>
          </a:p>
          <a:p>
            <a:r>
              <a:rPr lang="en-US" b="1" dirty="0">
                <a:latin typeface="Arial"/>
                <a:cs typeface="Arial"/>
              </a:rPr>
              <a:t>HC</a:t>
            </a:r>
            <a:r>
              <a:rPr lang="en-US" dirty="0">
                <a:latin typeface="Arial"/>
                <a:cs typeface="Arial"/>
              </a:rPr>
              <a:t>= host cell;</a:t>
            </a:r>
          </a:p>
          <a:p>
            <a:r>
              <a:rPr lang="en-US" b="1" dirty="0">
                <a:latin typeface="Arial"/>
                <a:cs typeface="Arial"/>
              </a:rPr>
              <a:t>Ba</a:t>
            </a:r>
            <a:r>
              <a:rPr lang="en-US" dirty="0">
                <a:latin typeface="Arial"/>
                <a:cs typeface="Arial"/>
              </a:rPr>
              <a:t>= bacteria.</a:t>
            </a:r>
          </a:p>
        </p:txBody>
      </p:sp>
    </p:spTree>
    <p:extLst>
      <p:ext uri="{BB962C8B-B14F-4D97-AF65-F5344CB8AC3E}">
        <p14:creationId xmlns:p14="http://schemas.microsoft.com/office/powerpoint/2010/main" val="12126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5396"/>
            <a:ext cx="8229600" cy="88365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latin typeface="Arial"/>
                <a:cs typeface="Arial"/>
              </a:rPr>
              <a:t>How does plants defend themselves against </a:t>
            </a:r>
            <a:r>
              <a:rPr lang="en-US" sz="3200" i="1" dirty="0">
                <a:latin typeface="Arial"/>
                <a:cs typeface="Arial"/>
              </a:rPr>
              <a:t>P. </a:t>
            </a:r>
            <a:r>
              <a:rPr lang="en-US" sz="3200" i="1" dirty="0" err="1">
                <a:latin typeface="Arial"/>
                <a:cs typeface="Arial"/>
              </a:rPr>
              <a:t>syringae</a:t>
            </a:r>
            <a:r>
              <a:rPr lang="en-US" sz="3200" dirty="0">
                <a:latin typeface="Arial"/>
                <a:cs typeface="Arial"/>
              </a:rPr>
              <a:t>?</a:t>
            </a:r>
          </a:p>
        </p:txBody>
      </p:sp>
      <p:pic>
        <p:nvPicPr>
          <p:cNvPr id="3074" name="Picture 2" descr="http://www.nature.com/nrmicro/journal/v11/n11/images/nrmicro3120-i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47"/>
          <a:stretch/>
        </p:blipFill>
        <p:spPr bwMode="auto">
          <a:xfrm>
            <a:off x="1246364" y="1196752"/>
            <a:ext cx="6667500" cy="37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Pumplin</a:t>
            </a:r>
            <a:r>
              <a:rPr lang="en-US" sz="1400" dirty="0">
                <a:latin typeface="Arial"/>
                <a:cs typeface="Arial"/>
              </a:rPr>
              <a:t> &amp; </a:t>
            </a:r>
            <a:r>
              <a:rPr lang="en-US" sz="1400" dirty="0" err="1">
                <a:latin typeface="Arial"/>
                <a:cs typeface="Arial"/>
              </a:rPr>
              <a:t>Voinnet</a:t>
            </a:r>
            <a:r>
              <a:rPr lang="en-US" sz="1400" dirty="0">
                <a:latin typeface="Arial"/>
                <a:cs typeface="Arial"/>
              </a:rPr>
              <a:t>. 2013 Nat Rev </a:t>
            </a:r>
            <a:r>
              <a:rPr lang="en-US" sz="1400" dirty="0" err="1">
                <a:latin typeface="Arial"/>
                <a:cs typeface="Arial"/>
              </a:rPr>
              <a:t>Microbiol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9060" y="4955916"/>
            <a:ext cx="349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“</a:t>
            </a:r>
            <a:r>
              <a:rPr lang="en-US" b="1" dirty="0">
                <a:latin typeface="Arial"/>
                <a:cs typeface="Arial"/>
              </a:rPr>
              <a:t>Zig-Zag</a:t>
            </a:r>
            <a:r>
              <a:rPr lang="en-US" dirty="0">
                <a:latin typeface="Arial"/>
                <a:cs typeface="Arial"/>
              </a:rPr>
              <a:t>” Model</a:t>
            </a:r>
          </a:p>
          <a:p>
            <a:pPr algn="ctr"/>
            <a:r>
              <a:rPr lang="en-US" b="1" dirty="0">
                <a:latin typeface="Arial"/>
                <a:cs typeface="Arial"/>
              </a:rPr>
              <a:t>PTI</a:t>
            </a:r>
            <a:r>
              <a:rPr lang="en-US" dirty="0">
                <a:latin typeface="Arial"/>
                <a:cs typeface="Arial"/>
              </a:rPr>
              <a:t>= PAMP-triggered immunity;</a:t>
            </a:r>
          </a:p>
          <a:p>
            <a:pPr algn="ctr"/>
            <a:r>
              <a:rPr lang="en-US" b="1" dirty="0">
                <a:latin typeface="Arial"/>
                <a:cs typeface="Arial"/>
              </a:rPr>
              <a:t>ETI</a:t>
            </a:r>
            <a:r>
              <a:rPr lang="en-US" dirty="0">
                <a:latin typeface="Arial"/>
                <a:cs typeface="Arial"/>
              </a:rPr>
              <a:t>= effector-triggered immunity</a:t>
            </a:r>
          </a:p>
          <a:p>
            <a:pPr algn="ctr"/>
            <a:r>
              <a:rPr lang="en-US" b="1" dirty="0">
                <a:latin typeface="Arial"/>
                <a:cs typeface="Arial"/>
              </a:rPr>
              <a:t>HR</a:t>
            </a:r>
            <a:r>
              <a:rPr lang="en-US" dirty="0">
                <a:latin typeface="Arial"/>
                <a:cs typeface="Arial"/>
              </a:rPr>
              <a:t>= hypersensitive response</a:t>
            </a:r>
          </a:p>
        </p:txBody>
      </p:sp>
    </p:spTree>
    <p:extLst>
      <p:ext uri="{BB962C8B-B14F-4D97-AF65-F5344CB8AC3E}">
        <p14:creationId xmlns:p14="http://schemas.microsoft.com/office/powerpoint/2010/main" val="308347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latin typeface="Arial"/>
                <a:cs typeface="Arial"/>
              </a:rPr>
              <a:t>A case study for Arabidopsis-Pseudomonas interactions: AvrRps2/AvrRpm1</a:t>
            </a:r>
            <a:r>
              <a:rPr lang="en-US" sz="3200" dirty="0">
                <a:latin typeface="Arial"/>
                <a:cs typeface="Arial"/>
                <a:sym typeface="Wingdings" panose="05000000000000000000" pitchFamily="2" charset="2"/>
              </a:rPr>
              <a:t>ETI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latin typeface="Arial"/>
                <a:cs typeface="Arial"/>
              </a:rPr>
              <a:t>Spoel</a:t>
            </a:r>
            <a:r>
              <a:rPr lang="en-GB" sz="1400" dirty="0">
                <a:latin typeface="Arial"/>
                <a:cs typeface="Arial"/>
              </a:rPr>
              <a:t> &amp; Dong. 2012 Nat Rev </a:t>
            </a:r>
            <a:r>
              <a:rPr lang="en-GB" sz="1400" dirty="0" err="1">
                <a:latin typeface="Arial"/>
                <a:cs typeface="Arial"/>
              </a:rPr>
              <a:t>Immunol</a:t>
            </a:r>
            <a:r>
              <a:rPr lang="en-GB" sz="1400" dirty="0">
                <a:latin typeface="Arial"/>
                <a:cs typeface="Arial"/>
              </a:rPr>
              <a:t>.; Thomas &amp; </a:t>
            </a:r>
            <a:r>
              <a:rPr lang="en-GB" sz="1400" dirty="0" err="1">
                <a:latin typeface="Arial"/>
                <a:cs typeface="Arial"/>
              </a:rPr>
              <a:t>Thireault</a:t>
            </a:r>
            <a:r>
              <a:rPr lang="en-GB" sz="1400" dirty="0">
                <a:latin typeface="Arial"/>
                <a:cs typeface="Arial"/>
              </a:rPr>
              <a:t>. 2009 Plant J</a:t>
            </a:r>
          </a:p>
        </p:txBody>
      </p:sp>
      <p:pic>
        <p:nvPicPr>
          <p:cNvPr id="4102" name="Picture 6" descr="How do plants achieve immunity? Defence without specialized immune ce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196752"/>
            <a:ext cx="8277225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419872" y="4366399"/>
            <a:ext cx="2346429" cy="2086937"/>
            <a:chOff x="594316" y="2924944"/>
            <a:chExt cx="3767142" cy="33505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16" y="2996952"/>
              <a:ext cx="1474650" cy="327438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3208" y="2924944"/>
              <a:ext cx="2288250" cy="335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98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3300" y="274638"/>
            <a:ext cx="8280920" cy="850106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latin typeface="Arial"/>
                <a:cs typeface="Arial"/>
              </a:rPr>
              <a:t>How do we use </a:t>
            </a:r>
            <a:r>
              <a:rPr lang="en-US" sz="3200" i="1" dirty="0">
                <a:latin typeface="Arial"/>
                <a:cs typeface="Arial"/>
              </a:rPr>
              <a:t>P. </a:t>
            </a:r>
            <a:r>
              <a:rPr lang="en-US" sz="3200" i="1" dirty="0" err="1">
                <a:latin typeface="Arial"/>
                <a:cs typeface="Arial"/>
              </a:rPr>
              <a:t>syringae</a:t>
            </a:r>
            <a:r>
              <a:rPr lang="en-US" sz="3200" i="1" dirty="0">
                <a:latin typeface="Arial"/>
                <a:cs typeface="Arial"/>
              </a:rPr>
              <a:t> </a:t>
            </a:r>
            <a:r>
              <a:rPr lang="en-US" sz="3200" dirty="0">
                <a:latin typeface="Arial"/>
                <a:cs typeface="Arial"/>
              </a:rPr>
              <a:t>in the lab for research purposes?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3300" y="1268760"/>
            <a:ext cx="8280920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Arial"/>
                <a:cs typeface="Arial"/>
              </a:rPr>
              <a:t>First of All: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cs typeface="Arial"/>
              </a:rPr>
              <a:t>To know </a:t>
            </a:r>
            <a:r>
              <a:rPr lang="en-US" sz="3200" b="1" dirty="0">
                <a:latin typeface="Arial"/>
                <a:cs typeface="Arial"/>
              </a:rPr>
              <a:t>how to infect </a:t>
            </a:r>
            <a:r>
              <a:rPr lang="en-US" sz="3200" dirty="0">
                <a:latin typeface="Arial"/>
                <a:cs typeface="Arial"/>
              </a:rPr>
              <a:t>plants using </a:t>
            </a:r>
            <a:r>
              <a:rPr lang="en-US" sz="3200" i="1" dirty="0">
                <a:latin typeface="Arial"/>
                <a:cs typeface="Arial"/>
              </a:rPr>
              <a:t>P. </a:t>
            </a:r>
            <a:r>
              <a:rPr lang="en-US" sz="3200" i="1" dirty="0" err="1">
                <a:latin typeface="Arial"/>
                <a:cs typeface="Arial"/>
              </a:rPr>
              <a:t>syringae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b="1" dirty="0">
                <a:latin typeface="Arial"/>
                <a:cs typeface="Arial"/>
              </a:rPr>
              <a:t>in</a:t>
            </a:r>
            <a:r>
              <a:rPr lang="en-US" sz="3200" dirty="0">
                <a:latin typeface="Arial"/>
                <a:cs typeface="Arial"/>
              </a:rPr>
              <a:t> various </a:t>
            </a:r>
            <a:r>
              <a:rPr lang="en-US" sz="3200" b="1" dirty="0">
                <a:latin typeface="Arial"/>
                <a:cs typeface="Arial"/>
              </a:rPr>
              <a:t>lab conditions</a:t>
            </a:r>
            <a:r>
              <a:rPr lang="en-US" sz="3200" dirty="0">
                <a:latin typeface="Arial"/>
                <a:cs typeface="Arial"/>
              </a:rPr>
              <a:t>.</a:t>
            </a: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cs typeface="Arial"/>
              </a:rPr>
              <a:t>To know which way to choose according to specific research purposes;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cs typeface="Arial"/>
              </a:rPr>
              <a:t>To know how to quantify/qualify the results.</a:t>
            </a:r>
          </a:p>
        </p:txBody>
      </p:sp>
    </p:spTree>
    <p:extLst>
      <p:ext uri="{BB962C8B-B14F-4D97-AF65-F5344CB8AC3E}">
        <p14:creationId xmlns:p14="http://schemas.microsoft.com/office/powerpoint/2010/main" val="341009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Dipping inoculation of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syringae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296020"/>
            <a:ext cx="7188200" cy="321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1" y="6552557"/>
            <a:ext cx="782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/>
                <a:cs typeface="Arial"/>
              </a:rPr>
              <a:t>Katagiri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 2002 Arabidopsis Book</a:t>
            </a:r>
            <a:endParaRPr lang="en-US" sz="1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1224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4320</TotalTime>
  <Words>1149</Words>
  <Application>Microsoft Office PowerPoint</Application>
  <PresentationFormat>On-screen Show (4:3)</PresentationFormat>
  <Paragraphs>132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宋体</vt:lpstr>
      <vt:lpstr>Arial</vt:lpstr>
      <vt:lpstr>Calibri</vt:lpstr>
      <vt:lpstr>Galliard-Italic</vt:lpstr>
      <vt:lpstr>Galliard-Roman</vt:lpstr>
      <vt:lpstr>Wingdings</vt:lpstr>
      <vt:lpstr>Office Theme</vt:lpstr>
      <vt:lpstr>A Practical Study of Arabidopsis: Pseudomonas Infection in Plant-Microbe Interactions</vt:lpstr>
      <vt:lpstr>What do we know about Pseudomonas (P.)?</vt:lpstr>
      <vt:lpstr>Why do we study P. syringae?</vt:lpstr>
      <vt:lpstr>What does P. syringae look like?</vt:lpstr>
      <vt:lpstr>How does P. syringae infect plants?</vt:lpstr>
      <vt:lpstr>How does plants defend themselves against P. syringae?</vt:lpstr>
      <vt:lpstr>A case study for Arabidopsis-Pseudomonas interactions: AvrRps2/AvrRpm1ETI</vt:lpstr>
      <vt:lpstr>How do we use P. syringae in the lab for research purposes?</vt:lpstr>
      <vt:lpstr>Dipping inoculation of P. syringae</vt:lpstr>
      <vt:lpstr>Spray inoculation of P. syringae</vt:lpstr>
      <vt:lpstr>Dipping &amp; Spray inoculation of P. syringae</vt:lpstr>
      <vt:lpstr>Vacuum inoculation of P. syringae</vt:lpstr>
      <vt:lpstr>Vacuum inoculation of P. syringae</vt:lpstr>
      <vt:lpstr>Qualify and quantify P. syringae growth</vt:lpstr>
      <vt:lpstr>Flooding inoculation of P. syringae</vt:lpstr>
      <vt:lpstr>GFP/Luciferase labeled P. syringae as growth indication</vt:lpstr>
      <vt:lpstr>Syringe injection/infiltration of P. syringae</vt:lpstr>
      <vt:lpstr>Syringe injection/infiltration of P. syringae</vt:lpstr>
      <vt:lpstr>Quantify P. syringae growth</vt:lpstr>
      <vt:lpstr>Quantify P. syringae growth</vt:lpstr>
      <vt:lpstr>Determining gene-for-gene interactions using P. fluorescens Pf0-1 (EtHAn)</vt:lpstr>
      <vt:lpstr>PowerPoint Presentation</vt:lpstr>
      <vt:lpstr>Protocol for syringe infiltration of P. fluorescens Pf0-1 - (1) Preparation of Bacterial Inoculum</vt:lpstr>
      <vt:lpstr>Protocol for syringae infiltration of P. syringae - (2) Syringe Inoculation</vt:lpstr>
      <vt:lpstr>THANK YOU!</vt:lpstr>
      <vt:lpstr>Guidance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Practical Study of Arabidopsis:  Pseudomonas Infection in Plant-Microbe Interactions</dc:title>
  <dc:creator>Pingtao Ding</dc:creator>
  <cp:lastModifiedBy>Zane Duxbury (TSL)</cp:lastModifiedBy>
  <cp:revision>43</cp:revision>
  <cp:lastPrinted>2017-08-01T07:49:53Z</cp:lastPrinted>
  <dcterms:created xsi:type="dcterms:W3CDTF">2015-08-18T21:14:08Z</dcterms:created>
  <dcterms:modified xsi:type="dcterms:W3CDTF">2017-08-01T14:53:58Z</dcterms:modified>
</cp:coreProperties>
</file>